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5.xml" ContentType="application/vnd.ms-office.activeX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activeX/activeX11.xml" ContentType="application/vnd.ms-office.activeX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activeX/activeX20.xml" ContentType="application/vnd.ms-office.activeX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activeX/activeX14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  <Override PartName="/ppt/activeX/activeX12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84" r:id="rId5"/>
    <p:sldId id="281" r:id="rId6"/>
    <p:sldId id="280" r:id="rId7"/>
    <p:sldId id="282" r:id="rId8"/>
    <p:sldId id="283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9" r:id="rId17"/>
    <p:sldId id="270" r:id="rId18"/>
    <p:sldId id="271" r:id="rId19"/>
    <p:sldId id="272" r:id="rId20"/>
    <p:sldId id="265" r:id="rId21"/>
    <p:sldId id="273" r:id="rId22"/>
    <p:sldId id="274" r:id="rId23"/>
    <p:sldId id="275" r:id="rId24"/>
    <p:sldId id="276" r:id="rId25"/>
    <p:sldId id="277" r:id="rId26"/>
    <p:sldId id="279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2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4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sn_lmtUOQ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6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8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tareksobh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9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423785"/>
            <a:ext cx="7197726" cy="2421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advances in robotics, automation and sensing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1"/>
            <a:ext cx="7197726" cy="1762405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/>
              <a:t>Prof. Tarek </a:t>
            </a:r>
            <a:r>
              <a:rPr lang="en-US" cap="none" dirty="0" err="1" smtClean="0"/>
              <a:t>Sobh</a:t>
            </a:r>
            <a:endParaRPr lang="en-US" cap="none" dirty="0" smtClean="0"/>
          </a:p>
          <a:p>
            <a:r>
              <a:rPr lang="en-US" cap="none" dirty="0" smtClean="0"/>
              <a:t>Senior Vice President of Graduate Studies &amp; Research</a:t>
            </a:r>
          </a:p>
          <a:p>
            <a:r>
              <a:rPr lang="en-US" cap="none" dirty="0" smtClean="0"/>
              <a:t>Dean School of Engineering</a:t>
            </a:r>
          </a:p>
          <a:p>
            <a:r>
              <a:rPr lang="en-US" cap="none" dirty="0" smtClean="0"/>
              <a:t>Distinguished Professor of Engineering and Computer Science</a:t>
            </a:r>
          </a:p>
          <a:p>
            <a:r>
              <a:rPr lang="en-US" cap="none" dirty="0" smtClean="0"/>
              <a:t>University of Bridgeport, USA</a:t>
            </a:r>
            <a:endParaRPr lang="en-US" cap="none" dirty="0"/>
          </a:p>
        </p:txBody>
      </p:sp>
    </p:spTree>
    <p:extLst>
      <p:ext uri="{BB962C8B-B14F-4D97-AF65-F5344CB8AC3E}">
        <p14:creationId xmlns="" xmlns:p14="http://schemas.microsoft.com/office/powerpoint/2010/main" val="8255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 Lab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Telerobotics</a:t>
            </a:r>
            <a:r>
              <a:rPr lang="en-US" dirty="0" smtClean="0"/>
              <a:t> Platforms (RISCBOT I &amp; II)</a:t>
            </a:r>
          </a:p>
          <a:p>
            <a:r>
              <a:rPr lang="en-US" dirty="0" smtClean="0"/>
              <a:t>Formula 1 Tire Changing Robot</a:t>
            </a:r>
          </a:p>
          <a:p>
            <a:r>
              <a:rPr lang="en-US" dirty="0" smtClean="0"/>
              <a:t>Experimental Robot Musicians</a:t>
            </a:r>
          </a:p>
          <a:p>
            <a:r>
              <a:rPr lang="en-US" dirty="0"/>
              <a:t>Design and Prototyping of Task-Based manipulators</a:t>
            </a:r>
          </a:p>
          <a:p>
            <a:r>
              <a:rPr lang="en-US" dirty="0" err="1" smtClean="0"/>
              <a:t>UBSwarm</a:t>
            </a:r>
            <a:r>
              <a:rPr lang="en-US" dirty="0" smtClean="0"/>
              <a:t> – Heterogeneous Robotic Swarm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46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Telerobotics</a:t>
            </a:r>
            <a:r>
              <a:rPr lang="en-US" dirty="0" smtClean="0"/>
              <a:t> - </a:t>
            </a:r>
            <a:r>
              <a:rPr lang="en-US" altLang="en-US" dirty="0">
                <a:latin typeface="Times New Roman" panose="02020603050405020304" pitchFamily="18" charset="0"/>
              </a:rPr>
              <a:t>The ability to control robotic devices from a </a:t>
            </a:r>
            <a:r>
              <a:rPr lang="en-US" altLang="en-US" dirty="0" smtClean="0">
                <a:latin typeface="Times New Roman" panose="02020603050405020304" pitchFamily="18" charset="0"/>
              </a:rPr>
              <a:t>distance</a:t>
            </a:r>
          </a:p>
          <a:p>
            <a:endParaRPr lang="en-US" dirty="0" smtClean="0"/>
          </a:p>
          <a:p>
            <a:r>
              <a:rPr lang="en-US" dirty="0" smtClean="0"/>
              <a:t>RISCBOT I – An experimental </a:t>
            </a:r>
            <a:r>
              <a:rPr lang="en-US" dirty="0" err="1" smtClean="0"/>
              <a:t>telerobotic</a:t>
            </a:r>
            <a:r>
              <a:rPr lang="en-US" dirty="0" smtClean="0"/>
              <a:t> platform that can be controlled over the web</a:t>
            </a:r>
          </a:p>
          <a:p>
            <a:r>
              <a:rPr lang="en-US" dirty="0" smtClean="0"/>
              <a:t>RISCBOT II – A high modular and scalable </a:t>
            </a:r>
            <a:r>
              <a:rPr lang="en-US" dirty="0" err="1" smtClean="0"/>
              <a:t>telerobotic</a:t>
            </a:r>
            <a:r>
              <a:rPr lang="en-US" dirty="0" smtClean="0"/>
              <a:t> system with plug-and-play architecture</a:t>
            </a:r>
          </a:p>
          <a:p>
            <a:endParaRPr lang="en-US" dirty="0"/>
          </a:p>
          <a:p>
            <a:r>
              <a:rPr lang="en-US" altLang="en-US" dirty="0">
                <a:latin typeface="Times New Roman" panose="02020603050405020304" pitchFamily="18" charset="0"/>
              </a:rPr>
              <a:t>Modular 802.11b – enabled mobile autonomous </a:t>
            </a:r>
            <a:r>
              <a:rPr lang="en-US" altLang="en-US" dirty="0" smtClean="0">
                <a:latin typeface="Times New Roman" panose="02020603050405020304" pitchFamily="18" charset="0"/>
              </a:rPr>
              <a:t>robot</a:t>
            </a:r>
          </a:p>
          <a:p>
            <a:r>
              <a:rPr lang="en-US" altLang="en-US" dirty="0" smtClean="0">
                <a:latin typeface="Times New Roman" panose="02020603050405020304" pitchFamily="18" charset="0"/>
              </a:rPr>
              <a:t>Sensor fusion based navigation and manipulation</a:t>
            </a:r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Navigation based on a visual recognition </a:t>
            </a:r>
            <a:r>
              <a:rPr lang="en-US" altLang="en-US" dirty="0" smtClean="0">
                <a:latin typeface="Times New Roman" panose="02020603050405020304" pitchFamily="18" charset="0"/>
              </a:rPr>
              <a:t>algorithm</a:t>
            </a:r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Controlled via the internet to navigate to desired </a:t>
            </a:r>
            <a:r>
              <a:rPr lang="en-US" altLang="en-US" dirty="0" smtClean="0">
                <a:latin typeface="Times New Roman" panose="02020603050405020304" pitchFamily="18" charset="0"/>
              </a:rPr>
              <a:t>rooms</a:t>
            </a:r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Online users receive real time video feedback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9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32" y="561474"/>
            <a:ext cx="10131425" cy="1456267"/>
          </a:xfrm>
        </p:spPr>
        <p:txBody>
          <a:bodyPr/>
          <a:lstStyle/>
          <a:p>
            <a:pPr algn="ctr"/>
            <a:r>
              <a:rPr lang="en-US" dirty="0" err="1" smtClean="0"/>
              <a:t>Riscbot</a:t>
            </a:r>
            <a:r>
              <a:rPr lang="en-US" dirty="0" smtClean="0"/>
              <a:t> I</a:t>
            </a:r>
            <a:endParaRPr lang="en-US" dirty="0"/>
          </a:p>
        </p:txBody>
      </p:sp>
    </p:spTree>
    <p:controls>
      <p:control spid="6146" name="ShockwaveFlash1" r:id="rId2" imgW="4847619" imgH="2984110"/>
      <p:control spid="6147" name="ShockwaveFlash2" r:id="rId3" imgW="4847619" imgH="2984110"/>
    </p:controls>
    <p:extLst>
      <p:ext uri="{BB962C8B-B14F-4D97-AF65-F5344CB8AC3E}">
        <p14:creationId xmlns="" xmlns:p14="http://schemas.microsoft.com/office/powerpoint/2010/main" val="17430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Riscbot</a:t>
            </a:r>
            <a:r>
              <a:rPr lang="en-US" dirty="0" smtClean="0"/>
              <a:t> II</a:t>
            </a:r>
            <a:endParaRPr lang="en-US" dirty="0"/>
          </a:p>
        </p:txBody>
      </p:sp>
    </p:spTree>
    <p:controls>
      <p:control spid="7170" name="ShockwaveFlash1" r:id="rId2" imgW="4847619" imgH="2984110"/>
      <p:control spid="7172" name="ShockwaveFlash2" r:id="rId3" imgW="5040762" imgH="2911205"/>
    </p:controls>
    <p:extLst>
      <p:ext uri="{BB962C8B-B14F-4D97-AF65-F5344CB8AC3E}">
        <p14:creationId xmlns="" xmlns:p14="http://schemas.microsoft.com/office/powerpoint/2010/main" val="10594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1 tire changing robot</a:t>
            </a:r>
            <a:endParaRPr lang="en-US" dirty="0"/>
          </a:p>
        </p:txBody>
      </p:sp>
      <p:pic>
        <p:nvPicPr>
          <p:cNvPr id="4" name="Picture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5" y="2065867"/>
            <a:ext cx="6613292" cy="36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08" y="2041156"/>
            <a:ext cx="2296297" cy="18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08" y="4010418"/>
            <a:ext cx="2296297" cy="164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6665" y="5863967"/>
            <a:ext cx="291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prototype of the racing car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</a:t>
            </a:r>
            <a:r>
              <a:rPr lang="en-US" dirty="0" smtClean="0"/>
              <a:t>1 </a:t>
            </a:r>
            <a:r>
              <a:rPr lang="en-US" dirty="0"/>
              <a:t>tire changing robot</a:t>
            </a:r>
            <a:endParaRPr lang="ru-RU" altLang="en-US" dirty="0" smtClean="0"/>
          </a:p>
        </p:txBody>
      </p:sp>
      <p:pic>
        <p:nvPicPr>
          <p:cNvPr id="6" name="Picture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0" y="1925587"/>
            <a:ext cx="5027412" cy="38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39" y="1925587"/>
            <a:ext cx="1841428" cy="38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18" y="1925586"/>
            <a:ext cx="2046914" cy="18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54" y="1925585"/>
            <a:ext cx="2022660" cy="181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54" y="3987115"/>
            <a:ext cx="2022661" cy="175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18" y="3966938"/>
            <a:ext cx="2046914" cy="17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8282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1 tire changing robot</a:t>
            </a:r>
          </a:p>
        </p:txBody>
      </p:sp>
      <p:pic>
        <p:nvPicPr>
          <p:cNvPr id="4" name="Rrsn_lmtUO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5513" y="1987719"/>
            <a:ext cx="4572000" cy="2571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1" y="4758886"/>
            <a:ext cx="10946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robotic system would replace the team required at each pit stop.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factor will be reduced  significantly.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Races will be more fair. Arms will change tires on different model cars within an estimated  0.3 second tolerance variance.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Dependance on team accuracy and training is eliminated.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this system is  lower than the current team-based systems.</a:t>
            </a:r>
          </a:p>
        </p:txBody>
      </p:sp>
    </p:spTree>
    <p:extLst>
      <p:ext uri="{BB962C8B-B14F-4D97-AF65-F5344CB8AC3E}">
        <p14:creationId xmlns="" xmlns:p14="http://schemas.microsoft.com/office/powerpoint/2010/main" val="1691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Experimental Robot Musicians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Robot musicians perform on real instruments through the usage of mechanical devices, such as servomotors and solenoids</a:t>
            </a:r>
          </a:p>
          <a:p>
            <a:r>
              <a:rPr lang="en-GB" altLang="zh-CN" dirty="0" smtClean="0"/>
              <a:t>Research </a:t>
            </a:r>
            <a:r>
              <a:rPr lang="en-GB" altLang="zh-CN" dirty="0"/>
              <a:t>innovations linking music, robotics and computer science </a:t>
            </a:r>
            <a:endParaRPr lang="en-US" altLang="en-US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Offer the audience live-experience very similar to listening to a human musician.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Real </a:t>
            </a:r>
            <a:r>
              <a:rPr lang="en-US" altLang="en-US" dirty="0"/>
              <a:t>instrument performance, such as the physical vibration of a violin string, provides a much stronger case in music expressiveness, versus electronic music synthesizers. </a:t>
            </a:r>
          </a:p>
          <a:p>
            <a:r>
              <a:rPr lang="en-US" altLang="en-US" dirty="0"/>
              <a:t>More degrees of freedom in real-time performances and reach a higher level of performance difficulty, flexibility and quality.</a:t>
            </a:r>
          </a:p>
          <a:p>
            <a:r>
              <a:rPr lang="en-US" altLang="en-US" dirty="0"/>
              <a:t>As an example, a violin is played by a robot musician with hands that have 12 fingers. </a:t>
            </a:r>
          </a:p>
        </p:txBody>
      </p:sp>
    </p:spTree>
    <p:extLst>
      <p:ext uri="{BB962C8B-B14F-4D97-AF65-F5344CB8AC3E}">
        <p14:creationId xmlns="" xmlns:p14="http://schemas.microsoft.com/office/powerpoint/2010/main" val="36476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Experimental Robot Musicians</a:t>
            </a:r>
            <a:endParaRPr lang="en-US" dirty="0"/>
          </a:p>
        </p:txBody>
      </p:sp>
      <p:pic>
        <p:nvPicPr>
          <p:cNvPr id="5" name="Picture 6" descr="du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3" y="2158080"/>
            <a:ext cx="1713880" cy="4220754"/>
          </a:xfrm>
          <a:prstGeom prst="rect">
            <a:avLst/>
          </a:prstGeom>
          <a:noFill/>
        </p:spPr>
      </p:pic>
      <p:pic>
        <p:nvPicPr>
          <p:cNvPr id="7" name="Picture 9" descr="dr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4452" y="2158080"/>
            <a:ext cx="1792141" cy="4234482"/>
          </a:xfrm>
          <a:prstGeom prst="rect">
            <a:avLst/>
          </a:prstGeom>
          <a:noFill/>
        </p:spPr>
      </p:pic>
      <p:pic>
        <p:nvPicPr>
          <p:cNvPr id="9" name="Picture 7" descr="Jas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7592" y="4311507"/>
            <a:ext cx="5103576" cy="2081055"/>
          </a:xfrm>
          <a:prstGeom prst="rect">
            <a:avLst/>
          </a:prstGeom>
          <a:noFill/>
        </p:spPr>
      </p:pic>
      <p:pic>
        <p:nvPicPr>
          <p:cNvPr id="10" name="Picture 8" descr="Dru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7592" y="2171808"/>
            <a:ext cx="2289342" cy="2081055"/>
          </a:xfrm>
          <a:prstGeom prst="rect">
            <a:avLst/>
          </a:prstGeom>
          <a:noFill/>
        </p:spPr>
      </p:pic>
      <p:pic>
        <p:nvPicPr>
          <p:cNvPr id="12" name="Picture 7" descr="drumstick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6428" y="2171808"/>
            <a:ext cx="2774740" cy="2081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27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Experimental Robot Musicians</a:t>
            </a:r>
            <a:endParaRPr lang="en-US" dirty="0"/>
          </a:p>
        </p:txBody>
      </p:sp>
      <p:pic>
        <p:nvPicPr>
          <p:cNvPr id="4" name="Picture 9" descr="who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3861" y="2342998"/>
            <a:ext cx="7128579" cy="3876569"/>
          </a:xfrm>
          <a:noFill/>
        </p:spPr>
      </p:pic>
    </p:spTree>
    <p:extLst>
      <p:ext uri="{BB962C8B-B14F-4D97-AF65-F5344CB8AC3E}">
        <p14:creationId xmlns="" xmlns:p14="http://schemas.microsoft.com/office/powerpoint/2010/main" val="21048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Robotics is a relatively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ru-RU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modern technology that crosses traditional engineering boundaries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Robotics is a very interdisciplinary field involving all areas of science and engineering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notable advances in area of Robotics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Exciting work done at the RISC lab, University of Bridgeport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7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&amp; Prototyping of task based manipulators</a:t>
            </a:r>
            <a:endParaRPr lang="en-US" dirty="0"/>
          </a:p>
        </p:txBody>
      </p:sp>
      <p:grpSp>
        <p:nvGrpSpPr>
          <p:cNvPr id="10" name="SmartArt Placeholder 13313"/>
          <p:cNvGrpSpPr>
            <a:grpSpLocks noChangeAspect="1"/>
          </p:cNvGrpSpPr>
          <p:nvPr/>
        </p:nvGrpSpPr>
        <p:grpSpPr bwMode="auto">
          <a:xfrm>
            <a:off x="1209977" y="2723329"/>
            <a:ext cx="8229514" cy="3924815"/>
            <a:chOff x="288" y="1020"/>
            <a:chExt cx="5184" cy="2832"/>
          </a:xfrm>
        </p:grpSpPr>
        <p:sp>
          <p:nvSpPr>
            <p:cNvPr id="11" name="_s1028"/>
            <p:cNvSpPr>
              <a:spLocks noChangeArrowheads="1" noTextEdit="1"/>
            </p:cNvSpPr>
            <p:nvPr/>
          </p:nvSpPr>
          <p:spPr bwMode="auto">
            <a:xfrm>
              <a:off x="2403" y="1596"/>
              <a:ext cx="954" cy="95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029"/>
            <p:cNvSpPr>
              <a:spLocks noChangeArrowheads="1"/>
            </p:cNvSpPr>
            <p:nvPr/>
          </p:nvSpPr>
          <p:spPr bwMode="auto">
            <a:xfrm>
              <a:off x="2403" y="1263"/>
              <a:ext cx="9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Workspace Dimensions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and Coordinates of the Task-Points</a:t>
              </a:r>
            </a:p>
          </p:txBody>
        </p:sp>
        <p:sp>
          <p:nvSpPr>
            <p:cNvPr id="13" name="_s1030"/>
            <p:cNvSpPr>
              <a:spLocks noChangeArrowheads="1" noTextEdit="1"/>
            </p:cNvSpPr>
            <p:nvPr/>
          </p:nvSpPr>
          <p:spPr bwMode="auto">
            <a:xfrm>
              <a:off x="2766" y="1959"/>
              <a:ext cx="954" cy="95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1031"/>
            <p:cNvSpPr>
              <a:spLocks noChangeArrowheads="1"/>
            </p:cNvSpPr>
            <p:nvPr/>
          </p:nvSpPr>
          <p:spPr bwMode="auto">
            <a:xfrm>
              <a:off x="3815" y="2317"/>
              <a:ext cx="9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Velocity and Acceleration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Requirements</a:t>
              </a:r>
            </a:p>
          </p:txBody>
        </p:sp>
        <p:sp>
          <p:nvSpPr>
            <p:cNvPr id="15" name="_s1032"/>
            <p:cNvSpPr>
              <a:spLocks noChangeArrowheads="1" noTextEdit="1"/>
            </p:cNvSpPr>
            <p:nvPr/>
          </p:nvSpPr>
          <p:spPr bwMode="auto">
            <a:xfrm>
              <a:off x="2403" y="2322"/>
              <a:ext cx="954" cy="95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1033"/>
            <p:cNvSpPr>
              <a:spLocks noChangeArrowheads="1"/>
            </p:cNvSpPr>
            <p:nvPr/>
          </p:nvSpPr>
          <p:spPr bwMode="auto">
            <a:xfrm>
              <a:off x="2403" y="3371"/>
              <a:ext cx="9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Obstacles, Working Medium, and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Trajectory Biases</a:t>
              </a:r>
            </a:p>
          </p:txBody>
        </p:sp>
        <p:sp>
          <p:nvSpPr>
            <p:cNvPr id="17" name="_s1034"/>
            <p:cNvSpPr>
              <a:spLocks noChangeArrowheads="1" noTextEdit="1"/>
            </p:cNvSpPr>
            <p:nvPr/>
          </p:nvSpPr>
          <p:spPr bwMode="auto">
            <a:xfrm>
              <a:off x="2040" y="1959"/>
              <a:ext cx="954" cy="954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7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_s1035"/>
            <p:cNvSpPr>
              <a:spLocks noChangeArrowheads="1"/>
            </p:cNvSpPr>
            <p:nvPr/>
          </p:nvSpPr>
          <p:spPr bwMode="auto">
            <a:xfrm>
              <a:off x="991" y="2317"/>
              <a:ext cx="9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Restrictions on Manipulator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Configuration</a:t>
              </a:r>
            </a:p>
          </p:txBody>
        </p:sp>
      </p:grpSp>
      <p:pic>
        <p:nvPicPr>
          <p:cNvPr id="6" name="Picture 44" descr="puma-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4" y="3607437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5227" y="2152071"/>
            <a:ext cx="9842155" cy="570185"/>
          </a:xfrm>
        </p:spPr>
        <p:txBody>
          <a:bodyPr>
            <a:normAutofit/>
          </a:bodyPr>
          <a:lstStyle/>
          <a:p>
            <a:r>
              <a:rPr lang="en-US" dirty="0" smtClean="0"/>
              <a:t>Designing manipulators based on user defined tasks and operating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21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Optimization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0" descr="Screensho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534" y="1550773"/>
            <a:ext cx="4110038" cy="5029200"/>
          </a:xfrm>
          <a:prstGeom prst="rect">
            <a:avLst/>
          </a:prstGeom>
          <a:noFill/>
        </p:spPr>
      </p:pic>
      <p:pic>
        <p:nvPicPr>
          <p:cNvPr id="5" name="Picture 11" descr="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3546" y="1550773"/>
            <a:ext cx="4403725" cy="502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391136" y="3558746"/>
            <a:ext cx="260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Maximizing the Manipulability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76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optimization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www.tareksobh.org/risc/Project20/sphere%20goal%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2" y="1469541"/>
            <a:ext cx="3202362" cy="2401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reksobh.org/risc/Project20/ring%20goal%2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2" y="4061282"/>
            <a:ext cx="3204044" cy="2403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4135" y="2485761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Spherical Goal Task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8583" y="5078132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Goal Task</a:t>
            </a:r>
            <a:endParaRPr lang="en-US" dirty="0"/>
          </a:p>
        </p:txBody>
      </p:sp>
    </p:spTree>
    <p:controls>
      <p:control spid="8194" name="ShockwaveFlash1" r:id="rId2" imgW="4053925" imgH="2406341"/>
      <p:control spid="8195" name="ShockwaveFlash2" r:id="rId3" imgW="4053925" imgH="2406341"/>
    </p:controls>
    <p:extLst>
      <p:ext uri="{BB962C8B-B14F-4D97-AF65-F5344CB8AC3E}">
        <p14:creationId xmlns="" xmlns:p14="http://schemas.microsoft.com/office/powerpoint/2010/main" val="7634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16" y="395416"/>
            <a:ext cx="10131425" cy="1456267"/>
          </a:xfrm>
        </p:spPr>
        <p:txBody>
          <a:bodyPr/>
          <a:lstStyle/>
          <a:p>
            <a:r>
              <a:rPr lang="en-US" dirty="0" smtClean="0"/>
              <a:t>Soft computing techniques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85427" y="5090984"/>
            <a:ext cx="28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Simulated Annealing for Structure Optimization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0216" y="2095296"/>
            <a:ext cx="28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Swarm Based Inverse Kinematics</a:t>
            </a:r>
            <a:endParaRPr lang="en-US" dirty="0"/>
          </a:p>
        </p:txBody>
      </p:sp>
    </p:spTree>
    <p:controls>
      <p:control spid="9218" name="ShockwaveFlash1" r:id="rId2" imgW="4535733" imgH="2635307"/>
      <p:control spid="9220" name="ShockwaveFlash2" r:id="rId3" imgW="4548771" imgH="2790476"/>
    </p:controls>
    <p:extLst>
      <p:ext uri="{BB962C8B-B14F-4D97-AF65-F5344CB8AC3E}">
        <p14:creationId xmlns="" xmlns:p14="http://schemas.microsoft.com/office/powerpoint/2010/main" val="14519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UBSwarm</a:t>
            </a:r>
            <a:r>
              <a:rPr lang="en-US" dirty="0" smtClean="0"/>
              <a:t> – Heterogeneous robotic swarm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421" y="1453064"/>
            <a:ext cx="7482574" cy="4994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87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as a swarm</a:t>
            </a:r>
            <a:br>
              <a:rPr lang="en-US" dirty="0" smtClean="0"/>
            </a:br>
            <a:endParaRPr lang="en-US" dirty="0"/>
          </a:p>
        </p:txBody>
      </p:sp>
    </p:spTree>
    <p:controls>
      <p:control spid="11266" name="ShockwaveFlash2" r:id="rId2" imgW="8059275" imgH="4595339"/>
    </p:controls>
    <p:extLst>
      <p:ext uri="{BB962C8B-B14F-4D97-AF65-F5344CB8AC3E}">
        <p14:creationId xmlns="" xmlns:p14="http://schemas.microsoft.com/office/powerpoint/2010/main" val="42376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rescue</a:t>
            </a:r>
            <a:endParaRPr lang="en-US" dirty="0"/>
          </a:p>
        </p:txBody>
      </p:sp>
    </p:spTree>
    <p:controls>
      <p:control spid="10242" name="ShockwaveFlash2" r:id="rId2" imgW="8266667" imgH="4114286"/>
    </p:controls>
    <p:extLst>
      <p:ext uri="{BB962C8B-B14F-4D97-AF65-F5344CB8AC3E}">
        <p14:creationId xmlns="" xmlns:p14="http://schemas.microsoft.com/office/powerpoint/2010/main" val="29675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 on our current and past projects</a:t>
            </a:r>
          </a:p>
          <a:p>
            <a:endParaRPr lang="en-US" dirty="0" smtClean="0"/>
          </a:p>
          <a:p>
            <a:r>
              <a:rPr lang="en-US" dirty="0"/>
              <a:t>Google – ‘RISC Lab, University of Bridgeport’</a:t>
            </a:r>
          </a:p>
          <a:p>
            <a:r>
              <a:rPr lang="en-US" dirty="0" smtClean="0"/>
              <a:t>Or visit </a:t>
            </a:r>
            <a:r>
              <a:rPr lang="en-US" dirty="0" smtClean="0">
                <a:hlinkClick r:id="rId2"/>
              </a:rPr>
              <a:t>http://tareksobh.net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030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Swarms</a:t>
            </a:r>
          </a:p>
          <a:p>
            <a:r>
              <a:rPr lang="en-US" dirty="0" smtClean="0"/>
              <a:t>Tele-robotic Surgery</a:t>
            </a:r>
          </a:p>
          <a:p>
            <a:r>
              <a:rPr lang="en-US" dirty="0" smtClean="0"/>
              <a:t>Robots in the Army</a:t>
            </a:r>
          </a:p>
          <a:p>
            <a:r>
              <a:rPr lang="en-US" dirty="0" smtClean="0"/>
              <a:t>Self-assembling Robots</a:t>
            </a:r>
          </a:p>
          <a:p>
            <a:r>
              <a:rPr lang="en-US" dirty="0" smtClean="0"/>
              <a:t>Robots under water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0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Swarms</a:t>
            </a:r>
            <a:br>
              <a:rPr lang="en-US" dirty="0" smtClean="0"/>
            </a:br>
            <a:endParaRPr lang="en-US" dirty="0"/>
          </a:p>
        </p:txBody>
      </p:sp>
    </p:spTree>
    <p:controls>
      <p:control spid="1027" name="ShockwaveFlash1" r:id="rId2" imgW="4584591" imgH="2490626"/>
      <p:control spid="1028" name="ShockwaveFlash2" r:id="rId3" imgW="4511898" imgH="2465362"/>
      <p:control spid="1029" name="ShockwaveFlash3" r:id="rId4" imgW="4753639" imgH="2381582"/>
    </p:controls>
    <p:extLst>
      <p:ext uri="{BB962C8B-B14F-4D97-AF65-F5344CB8AC3E}">
        <p14:creationId xmlns="" xmlns:p14="http://schemas.microsoft.com/office/powerpoint/2010/main" val="26885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teleRobotic</a:t>
            </a:r>
            <a:r>
              <a:rPr lang="en-US" dirty="0" smtClean="0"/>
              <a:t> Surgery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1956" y="557701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DaVinci</a:t>
            </a:r>
            <a:r>
              <a:rPr lang="en-US" dirty="0" smtClean="0"/>
              <a:t> Surgical System</a:t>
            </a:r>
            <a:endParaRPr lang="en-US" dirty="0"/>
          </a:p>
        </p:txBody>
      </p:sp>
    </p:spTree>
    <p:controls>
      <p:control spid="2050" name="ShockwaveFlash1" r:id="rId2" imgW="5750860" imgH="3236383"/>
    </p:controls>
    <p:extLst>
      <p:ext uri="{BB962C8B-B14F-4D97-AF65-F5344CB8AC3E}">
        <p14:creationId xmlns="" xmlns:p14="http://schemas.microsoft.com/office/powerpoint/2010/main" val="36888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Little Dog &amp; the big Dog !</a:t>
            </a:r>
            <a:endParaRPr lang="en-US" dirty="0"/>
          </a:p>
        </p:txBody>
      </p:sp>
    </p:spTree>
    <p:controls>
      <p:control spid="3074" name="ShockwaveFlash1" r:id="rId2" imgW="4608305" imgH="2706910"/>
      <p:control spid="3075" name="ShockwaveFlash2" r:id="rId3" imgW="4608305" imgH="2706910"/>
      <p:control spid="3076" name="ShockwaveFlash3" r:id="rId4" imgW="4608305" imgH="2706910"/>
    </p:controls>
    <p:extLst>
      <p:ext uri="{BB962C8B-B14F-4D97-AF65-F5344CB8AC3E}">
        <p14:creationId xmlns="" xmlns:p14="http://schemas.microsoft.com/office/powerpoint/2010/main" val="19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Self-Assembling Robots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4858" y="5667633"/>
            <a:ext cx="238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FoamBot</a:t>
            </a:r>
            <a:endParaRPr lang="en-US" dirty="0"/>
          </a:p>
        </p:txBody>
      </p:sp>
    </p:spTree>
    <p:controls>
      <p:control spid="4098" name="ShockwaveFlash1" r:id="rId2" imgW="4933333" imgH="3056334"/>
      <p:control spid="4099" name="ShockwaveFlash2" r:id="rId3" imgW="4933333" imgH="3056334"/>
    </p:controls>
    <p:extLst>
      <p:ext uri="{BB962C8B-B14F-4D97-AF65-F5344CB8AC3E}">
        <p14:creationId xmlns="" xmlns:p14="http://schemas.microsoft.com/office/powerpoint/2010/main" val="22084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Robots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6828" y="6295443"/>
            <a:ext cx="199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HiBot</a:t>
            </a:r>
            <a:r>
              <a:rPr lang="en-US" dirty="0"/>
              <a:t> ACM-R5</a:t>
            </a:r>
          </a:p>
        </p:txBody>
      </p:sp>
    </p:spTree>
    <p:controls>
      <p:control spid="5122" name="ShockwaveFlash1" r:id="rId2" imgW="6390476" imgH="3947034"/>
    </p:controls>
    <p:extLst>
      <p:ext uri="{BB962C8B-B14F-4D97-AF65-F5344CB8AC3E}">
        <p14:creationId xmlns="" xmlns:p14="http://schemas.microsoft.com/office/powerpoint/2010/main" val="42117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 Lab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Interdisciplinary Robotics, Intelligent Sensing and Control (RISC) Lab</a:t>
            </a:r>
          </a:p>
          <a:p>
            <a:r>
              <a:rPr lang="en-US" dirty="0" smtClean="0"/>
              <a:t>Founded in 1995</a:t>
            </a:r>
          </a:p>
          <a:p>
            <a:r>
              <a:rPr lang="en-US" dirty="0" smtClean="0"/>
              <a:t>More than 600 scholarly publications</a:t>
            </a:r>
          </a:p>
          <a:p>
            <a:r>
              <a:rPr lang="en-US" dirty="0" smtClean="0"/>
              <a:t>Research in the areas of mobile robotics, sensing, reverse engineering, prototyping manipulators, swarm systems</a:t>
            </a:r>
            <a:r>
              <a:rPr lang="en-US" smtClean="0"/>
              <a:t>,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8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248</TotalTime>
  <Words>581</Words>
  <Application>Microsoft Office PowerPoint</Application>
  <PresentationFormat>Custom</PresentationFormat>
  <Paragraphs>94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Celestial</vt:lpstr>
      <vt:lpstr>Recent advances in robotics, automation and sensing</vt:lpstr>
      <vt:lpstr>Introduction</vt:lpstr>
      <vt:lpstr>State of the Art</vt:lpstr>
      <vt:lpstr>Robot Swarms </vt:lpstr>
      <vt:lpstr>teleRobotic Surgery</vt:lpstr>
      <vt:lpstr>The Little Dog &amp; the big Dog !</vt:lpstr>
      <vt:lpstr>Self-Assembling Robots</vt:lpstr>
      <vt:lpstr>Underwater Robots</vt:lpstr>
      <vt:lpstr>RISC Lab Projects</vt:lpstr>
      <vt:lpstr>RISC Lab Projects</vt:lpstr>
      <vt:lpstr>RISCBOT</vt:lpstr>
      <vt:lpstr>Riscbot I</vt:lpstr>
      <vt:lpstr>Riscbot II</vt:lpstr>
      <vt:lpstr>Formula 1 tire changing robot</vt:lpstr>
      <vt:lpstr>Formula 1 tire changing robot</vt:lpstr>
      <vt:lpstr>Formula 1 tire changing robot</vt:lpstr>
      <vt:lpstr>Experimental Robot Musicians</vt:lpstr>
      <vt:lpstr>Experimental Robot Musicians</vt:lpstr>
      <vt:lpstr>Experimental Robot Musicians</vt:lpstr>
      <vt:lpstr>Design &amp; Prototyping of task based manipulators</vt:lpstr>
      <vt:lpstr>Parametric Optimization </vt:lpstr>
      <vt:lpstr>Task-Based optimization </vt:lpstr>
      <vt:lpstr>Soft computing techniques </vt:lpstr>
      <vt:lpstr>UBSwarm – Heterogeneous robotic swarm </vt:lpstr>
      <vt:lpstr>Mapping as a swarm </vt:lpstr>
      <vt:lpstr>Human rescue</vt:lpstr>
      <vt:lpstr>Thank you !!</vt:lpstr>
    </vt:vector>
  </TitlesOfParts>
  <Company>University of Bridgeport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advances in robotics, automation and sensing</dc:title>
  <dc:creator>Patel, Sarosh</dc:creator>
  <cp:lastModifiedBy>Class</cp:lastModifiedBy>
  <cp:revision>41</cp:revision>
  <dcterms:created xsi:type="dcterms:W3CDTF">2014-12-19T13:59:47Z</dcterms:created>
  <dcterms:modified xsi:type="dcterms:W3CDTF">2014-12-21T17:23:58Z</dcterms:modified>
</cp:coreProperties>
</file>